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476" r:id="rId5"/>
    <p:sldId id="508" r:id="rId6"/>
    <p:sldId id="536" r:id="rId7"/>
    <p:sldId id="537" r:id="rId8"/>
    <p:sldId id="535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6" r:id="rId17"/>
    <p:sldId id="548" r:id="rId18"/>
    <p:sldId id="547" r:id="rId19"/>
    <p:sldId id="549" r:id="rId20"/>
    <p:sldId id="550" r:id="rId21"/>
    <p:sldId id="534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D50"/>
    <a:srgbClr val="FFFA9E"/>
    <a:srgbClr val="719E8B"/>
    <a:srgbClr val="6C9986"/>
    <a:srgbClr val="7CAD98"/>
    <a:srgbClr val="9DB52E"/>
    <a:srgbClr val="4A6596"/>
    <a:srgbClr val="E8A946"/>
    <a:srgbClr val="C3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5"/>
    <p:restoredTop sz="79420"/>
  </p:normalViewPr>
  <p:slideViewPr>
    <p:cSldViewPr snapToGrid="0">
      <p:cViewPr varScale="1">
        <p:scale>
          <a:sx n="104" d="100"/>
          <a:sy n="104" d="100"/>
        </p:scale>
        <p:origin x="672" y="192"/>
      </p:cViewPr>
      <p:guideLst>
        <p:guide orient="horz" pos="1872"/>
        <p:guide pos="3840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E5BDF-9B7E-3646-B6C9-FC2C3E11612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BADB7-1FBB-B74E-B90C-DA1567BD0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BADB7-1FBB-B74E-B90C-DA1567BD042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4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BADB7-1FBB-B74E-B90C-DA1567BD0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FFE52E-3C23-214A-AFC7-5A0FDE3C5F37}"/>
              </a:ext>
            </a:extLst>
          </p:cNvPr>
          <p:cNvSpPr/>
          <p:nvPr userDrawn="1"/>
        </p:nvSpPr>
        <p:spPr>
          <a:xfrm>
            <a:off x="301083" y="5854390"/>
            <a:ext cx="3557239" cy="579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68497-26BB-1B43-8DC7-DC310B353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AF493-8553-F64D-9DD1-212BE76418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379" y="884355"/>
            <a:ext cx="2033239" cy="8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656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3/2/21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8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4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2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6841B-46D0-AB45-9498-9AC2186FB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7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0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8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9794-ECCE-9047-87DB-E7CDED2F621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6499" y="6308043"/>
            <a:ext cx="3038288" cy="3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nic/IntroToXamarinFor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android-version-market-share/mobile-tablet/worldwide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295544" y="668256"/>
            <a:ext cx="3782275" cy="41223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2.25.2021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3089" y="2125377"/>
            <a:ext cx="129293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16217" y="3762739"/>
            <a:ext cx="7885827" cy="90214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5500"/>
              </a:lnSpc>
              <a:spcBef>
                <a:spcPct val="0"/>
              </a:spcBef>
              <a:buNone/>
              <a:defRPr sz="6000" i="1" kern="1200" baseline="0">
                <a:solidFill>
                  <a:schemeClr val="tx1"/>
                </a:solidFill>
                <a:latin typeface="+mn-lt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i="0" dirty="0">
                <a:solidFill>
                  <a:srgbClr val="53565A"/>
                </a:solidFill>
                <a:latin typeface="Franklin Gothic Demi" panose="020B0703020102020204" pitchFamily="34" charset="0"/>
              </a:rPr>
              <a:t>Introduction to </a:t>
            </a:r>
            <a:r>
              <a:rPr lang="en-US" sz="2800" b="1" i="0" dirty="0" err="1">
                <a:solidFill>
                  <a:srgbClr val="53565A"/>
                </a:solidFill>
                <a:latin typeface="Franklin Gothic Demi" panose="020B0703020102020204" pitchFamily="34" charset="0"/>
              </a:rPr>
              <a:t>Xamarin.Forms</a:t>
            </a:r>
            <a:endParaRPr lang="en-US" sz="2800" b="1" i="0" dirty="0">
              <a:solidFill>
                <a:srgbClr val="53565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84752" y="4818790"/>
            <a:ext cx="4198448" cy="99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None/>
              <a:defRPr sz="1350" b="0" kern="0" spc="30" baseline="0">
                <a:solidFill>
                  <a:schemeClr val="accent5"/>
                </a:solidFill>
                <a:latin typeface="+mn-lt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None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None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8BE3C"/>
              </a:buClr>
            </a:pPr>
            <a:r>
              <a:rPr lang="en-US" sz="1200" b="1" dirty="0">
                <a:solidFill>
                  <a:prstClr val="white">
                    <a:lumMod val="65000"/>
                  </a:prstClr>
                </a:solidFill>
              </a:rPr>
              <a:t>Kevin Ford</a:t>
            </a:r>
          </a:p>
          <a:p>
            <a:pPr>
              <a:buClr>
                <a:srgbClr val="78BE3C"/>
              </a:buClr>
            </a:pPr>
            <a:r>
              <a:rPr lang="en-US" sz="1200" dirty="0" err="1">
                <a:solidFill>
                  <a:prstClr val="white">
                    <a:lumMod val="65000"/>
                  </a:prstClr>
                </a:solidFill>
              </a:rPr>
              <a:t>kevinf@magenic.com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buClr>
                <a:srgbClr val="78BE3C"/>
              </a:buClr>
            </a:pPr>
            <a:r>
              <a:rPr lang="is-IS" sz="1200" dirty="0">
                <a:solidFill>
                  <a:prstClr val="white">
                    <a:lumMod val="65000"/>
                  </a:prstClr>
                </a:solidFill>
              </a:rPr>
              <a:t>617 359-5192</a:t>
            </a:r>
            <a:endParaRPr 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4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0E1A6E-AAF7-D747-AF1A-F4E26176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Android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E5662-5133-154D-80DF-A4F265D24CA9}"/>
              </a:ext>
            </a:extLst>
          </p:cNvPr>
          <p:cNvSpPr/>
          <p:nvPr/>
        </p:nvSpPr>
        <p:spPr>
          <a:xfrm>
            <a:off x="579120" y="2565286"/>
            <a:ext cx="473164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Self Signing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5203A-AA73-5245-9151-824B3F53E864}"/>
              </a:ext>
            </a:extLst>
          </p:cNvPr>
          <p:cNvSpPr/>
          <p:nvPr/>
        </p:nvSpPr>
        <p:spPr>
          <a:xfrm>
            <a:off x="579120" y="3231392"/>
            <a:ext cx="473164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Not required for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468503-A7B1-A94E-BCDA-00C666020109}"/>
              </a:ext>
            </a:extLst>
          </p:cNvPr>
          <p:cNvSpPr/>
          <p:nvPr/>
        </p:nvSpPr>
        <p:spPr>
          <a:xfrm>
            <a:off x="579120" y="3917712"/>
            <a:ext cx="473164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One time fee for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74618-692B-8F40-9A7D-C06DB1F2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1" y="1837196"/>
            <a:ext cx="6065520" cy="37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9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82001-1F4E-DD4C-A00F-D53B3F89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make an app, how do I distribute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3425F-D6CB-E040-B1BF-586163D3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64" y="1908054"/>
            <a:ext cx="3978846" cy="30418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3644D-DE4E-B340-9C40-AA205C899B85}"/>
              </a:ext>
            </a:extLst>
          </p:cNvPr>
          <p:cNvSpPr/>
          <p:nvPr/>
        </p:nvSpPr>
        <p:spPr>
          <a:xfrm>
            <a:off x="706290" y="2148478"/>
            <a:ext cx="6240539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App 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3C993-E01B-8441-96A1-CD1FD6EA3BB1}"/>
              </a:ext>
            </a:extLst>
          </p:cNvPr>
          <p:cNvSpPr/>
          <p:nvPr/>
        </p:nvSpPr>
        <p:spPr>
          <a:xfrm>
            <a:off x="710559" y="2803695"/>
            <a:ext cx="6240539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Side load? (Website,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144B90-CE15-014E-86B2-C4F6571E1788}"/>
              </a:ext>
            </a:extLst>
          </p:cNvPr>
          <p:cNvSpPr/>
          <p:nvPr/>
        </p:nvSpPr>
        <p:spPr>
          <a:xfrm>
            <a:off x="708838" y="3458912"/>
            <a:ext cx="624684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Enterprise App 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44DEA-6218-2446-A06D-E7E6F7D213E1}"/>
              </a:ext>
            </a:extLst>
          </p:cNvPr>
          <p:cNvSpPr/>
          <p:nvPr/>
        </p:nvSpPr>
        <p:spPr>
          <a:xfrm>
            <a:off x="708838" y="4100412"/>
            <a:ext cx="624684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Testing Provider</a:t>
            </a:r>
          </a:p>
        </p:txBody>
      </p:sp>
    </p:spTree>
    <p:extLst>
      <p:ext uri="{BB962C8B-B14F-4D97-AF65-F5344CB8AC3E}">
        <p14:creationId xmlns:p14="http://schemas.microsoft.com/office/powerpoint/2010/main" val="168309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073E47-9A03-2947-AF74-79E7EC71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it to get into the stores?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B2E3B-479B-B646-8CE9-91D92E87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62" y="1740982"/>
            <a:ext cx="2530624" cy="3177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A04B0-5CE2-0644-BC42-5D9D777D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4" y="1819089"/>
            <a:ext cx="2227769" cy="3219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12610-06FB-4142-82A0-15EBA4FB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86" y="1508514"/>
            <a:ext cx="1744346" cy="213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D2C9F-C7C7-CC48-BBD3-500FCD18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351" y="4084253"/>
            <a:ext cx="3070015" cy="9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E8549B-97AB-A945-96AB-6468E29D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4684-B2ED-0A4C-BD35-F9A25D50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36" y="778353"/>
            <a:ext cx="4119728" cy="53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1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7E0D7-812F-4646-A0AA-FC03A780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E52EA-063A-A54D-AB3D-51919A02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928" y="973291"/>
            <a:ext cx="5186144" cy="4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6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9DE8F8-77C0-AC4D-B9C8-27AE238C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Resources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E8DB6-15A2-9E45-A1AD-38DF8A5EF5D4}"/>
              </a:ext>
            </a:extLst>
          </p:cNvPr>
          <p:cNvSpPr/>
          <p:nvPr/>
        </p:nvSpPr>
        <p:spPr>
          <a:xfrm>
            <a:off x="457200" y="1573336"/>
            <a:ext cx="5297774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 Strings, Layouts, images,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C70D8-F1C2-9A4C-BC6F-D48E43F9D80D}"/>
              </a:ext>
            </a:extLst>
          </p:cNvPr>
          <p:cNvSpPr/>
          <p:nvPr/>
        </p:nvSpPr>
        <p:spPr>
          <a:xfrm>
            <a:off x="6096000" y="1573336"/>
            <a:ext cx="5638800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Vary Based on Several Factors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CCF269-80C9-264B-B2C1-D44D15E19234}"/>
              </a:ext>
            </a:extLst>
          </p:cNvPr>
          <p:cNvSpPr/>
          <p:nvPr/>
        </p:nvSpPr>
        <p:spPr>
          <a:xfrm>
            <a:off x="6324600" y="2220962"/>
            <a:ext cx="531962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Language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3007E-715E-7146-9D9E-98B191CDC86E}"/>
              </a:ext>
            </a:extLst>
          </p:cNvPr>
          <p:cNvSpPr/>
          <p:nvPr/>
        </p:nvSpPr>
        <p:spPr>
          <a:xfrm>
            <a:off x="6338455" y="2868588"/>
            <a:ext cx="531962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Resolution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F90F40-DE9C-C14A-B13E-812A58F92149}"/>
              </a:ext>
            </a:extLst>
          </p:cNvPr>
          <p:cNvSpPr/>
          <p:nvPr/>
        </p:nvSpPr>
        <p:spPr>
          <a:xfrm>
            <a:off x="6324600" y="3510874"/>
            <a:ext cx="531962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6B94-F590-2646-B81E-72EF2E564875}"/>
              </a:ext>
            </a:extLst>
          </p:cNvPr>
          <p:cNvSpPr/>
          <p:nvPr/>
        </p:nvSpPr>
        <p:spPr>
          <a:xfrm>
            <a:off x="457200" y="2220962"/>
            <a:ext cx="5297773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Controlled by Directory Stricture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105DAD-1A6A-3F41-82B2-2285C79F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69834"/>
            <a:ext cx="5297775" cy="154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69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3D9AFB-F00F-BC44-9FCA-FAEF3AC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Image Assets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B75D76-FD91-ED47-8C52-A9BFA43168FB}"/>
              </a:ext>
            </a:extLst>
          </p:cNvPr>
          <p:cNvSpPr/>
          <p:nvPr/>
        </p:nvSpPr>
        <p:spPr>
          <a:xfrm>
            <a:off x="619123" y="1314376"/>
            <a:ext cx="532447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XCAssets</a:t>
            </a:r>
            <a:r>
              <a:rPr lang="en-US" dirty="0"/>
              <a:t>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49016-0F52-964B-92DB-F705CD25A2FA}"/>
              </a:ext>
            </a:extLst>
          </p:cNvPr>
          <p:cNvSpPr/>
          <p:nvPr/>
        </p:nvSpPr>
        <p:spPr>
          <a:xfrm>
            <a:off x="619123" y="1962002"/>
            <a:ext cx="532447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sizes based on file naming convention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C5F9C-EC9D-A541-AC8A-87A75BAEB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3" y="3244415"/>
            <a:ext cx="10953754" cy="2526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7DFD54-0176-E846-8B43-780A10190815}"/>
              </a:ext>
            </a:extLst>
          </p:cNvPr>
          <p:cNvSpPr/>
          <p:nvPr/>
        </p:nvSpPr>
        <p:spPr>
          <a:xfrm>
            <a:off x="6096000" y="1314376"/>
            <a:ext cx="547687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icons required – platform dependent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A63359-D2B5-294E-9433-1C6994F546B1}"/>
              </a:ext>
            </a:extLst>
          </p:cNvPr>
          <p:cNvSpPr/>
          <p:nvPr/>
        </p:nvSpPr>
        <p:spPr>
          <a:xfrm>
            <a:off x="6096000" y="1925162"/>
            <a:ext cx="5476877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icon used depends on device type</a:t>
            </a:r>
          </a:p>
        </p:txBody>
      </p:sp>
    </p:spTree>
    <p:extLst>
      <p:ext uri="{BB962C8B-B14F-4D97-AF65-F5344CB8AC3E}">
        <p14:creationId xmlns:p14="http://schemas.microsoft.com/office/powerpoint/2010/main" val="387246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A232DD-FAE3-F84A-96FE-3B61EA3C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Demo: Creating a Xamarin Project</a:t>
            </a:r>
          </a:p>
        </p:txBody>
      </p:sp>
    </p:spTree>
    <p:extLst>
      <p:ext uri="{BB962C8B-B14F-4D97-AF65-F5344CB8AC3E}">
        <p14:creationId xmlns:p14="http://schemas.microsoft.com/office/powerpoint/2010/main" val="81716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7145-6662-8147-9CC9-822B3280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Xamarin Android</a:t>
            </a:r>
          </a:p>
          <a:p>
            <a:r>
              <a:rPr lang="en-US" dirty="0"/>
              <a:t>Create new Forms App</a:t>
            </a:r>
          </a:p>
          <a:p>
            <a:r>
              <a:rPr lang="en-US" dirty="0"/>
              <a:t>Run on Android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B4579-82D0-4845-952F-27348A28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35040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7A72-3239-5742-844A-0446DAEC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C791-741A-D840-B1AE-33245AF3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  <a:p>
            <a:endParaRPr lang="en-US" dirty="0"/>
          </a:p>
          <a:p>
            <a:r>
              <a:rPr lang="en-US" dirty="0"/>
              <a:t>New week – Layouts and Views</a:t>
            </a:r>
          </a:p>
        </p:txBody>
      </p:sp>
    </p:spTree>
    <p:extLst>
      <p:ext uri="{BB962C8B-B14F-4D97-AF65-F5344CB8AC3E}">
        <p14:creationId xmlns:p14="http://schemas.microsoft.com/office/powerpoint/2010/main" val="1493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F8307D-74D9-C444-814B-3F1E811C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https://github.com/Magenic/IntroToXamarinForms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1A318-EAC0-5640-B5E5-802A489E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Xamarin?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E98C237-DB24-1A48-912B-34BD24CF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46200"/>
            <a:ext cx="10160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5F4E17-EC1E-0B45-9218-DC236A979620}"/>
              </a:ext>
            </a:extLst>
          </p:cNvPr>
          <p:cNvSpPr/>
          <p:nvPr/>
        </p:nvSpPr>
        <p:spPr>
          <a:xfrm>
            <a:off x="7006282" y="2384854"/>
            <a:ext cx="1421027" cy="321276"/>
          </a:xfrm>
          <a:prstGeom prst="rect">
            <a:avLst/>
          </a:prstGeom>
          <a:solidFill>
            <a:srgbClr val="F3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28675-4135-544D-95FE-A82B9CB3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Xamarin Forms then?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6E135BB7-21B4-9E4D-A358-B65FFAFA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89438"/>
            <a:ext cx="10160000" cy="37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55A37-8EA9-B34C-A38C-27BB2C7458F9}"/>
              </a:ext>
            </a:extLst>
          </p:cNvPr>
          <p:cNvSpPr/>
          <p:nvPr/>
        </p:nvSpPr>
        <p:spPr>
          <a:xfrm>
            <a:off x="1016000" y="1544595"/>
            <a:ext cx="10160000" cy="444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Xamarin Forms XAML Abstraction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9C102-C9E7-B04E-8584-841A840FEC98}"/>
              </a:ext>
            </a:extLst>
          </p:cNvPr>
          <p:cNvSpPr txBox="1"/>
          <p:nvPr/>
        </p:nvSpPr>
        <p:spPr>
          <a:xfrm>
            <a:off x="3200398" y="2198133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2456-737A-DA46-9F77-94960D91CA3D}"/>
              </a:ext>
            </a:extLst>
          </p:cNvPr>
          <p:cNvSpPr txBox="1"/>
          <p:nvPr/>
        </p:nvSpPr>
        <p:spPr>
          <a:xfrm>
            <a:off x="7937155" y="2198133"/>
            <a:ext cx="151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9FF68-5DBF-9249-AE3A-5931EF756568}"/>
              </a:ext>
            </a:extLst>
          </p:cNvPr>
          <p:cNvSpPr/>
          <p:nvPr/>
        </p:nvSpPr>
        <p:spPr>
          <a:xfrm>
            <a:off x="1016000" y="1013254"/>
            <a:ext cx="10160000" cy="444843"/>
          </a:xfrm>
          <a:prstGeom prst="rect">
            <a:avLst/>
          </a:prstGeom>
          <a:solidFill>
            <a:srgbClr val="F36D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Your Shared UI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780B31-42F6-234D-8CD2-94C8C17B7F40}"/>
              </a:ext>
            </a:extLst>
          </p:cNvPr>
          <p:cNvSpPr/>
          <p:nvPr/>
        </p:nvSpPr>
        <p:spPr>
          <a:xfrm>
            <a:off x="6991042" y="2886408"/>
            <a:ext cx="1421027" cy="321276"/>
          </a:xfrm>
          <a:prstGeom prst="rect">
            <a:avLst/>
          </a:prstGeom>
          <a:solidFill>
            <a:srgbClr val="F3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66E7B-2350-AA48-9205-D2B65850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Xamarin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AB4773-4A63-4B48-808C-7372296F12CA}"/>
              </a:ext>
            </a:extLst>
          </p:cNvPr>
          <p:cNvSpPr/>
          <p:nvPr/>
        </p:nvSpPr>
        <p:spPr>
          <a:xfrm>
            <a:off x="571500" y="1485802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2000 - 2001 – Mono created as an attempt to port </a:t>
            </a:r>
            <a:r>
              <a:rPr lang="en-US" dirty="0" err="1"/>
              <a:t>.Net</a:t>
            </a:r>
            <a:r>
              <a:rPr lang="en-US" dirty="0"/>
              <a:t> to Linux as part of </a:t>
            </a:r>
            <a:r>
              <a:rPr lang="en-US" dirty="0" err="1"/>
              <a:t>Ximian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D14D8-4624-B041-AEA3-C107C628DD44}"/>
              </a:ext>
            </a:extLst>
          </p:cNvPr>
          <p:cNvSpPr/>
          <p:nvPr/>
        </p:nvSpPr>
        <p:spPr>
          <a:xfrm>
            <a:off x="571500" y="895958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1999 – </a:t>
            </a:r>
            <a:r>
              <a:rPr lang="en-US" dirty="0" err="1"/>
              <a:t>Ximian</a:t>
            </a:r>
            <a:r>
              <a:rPr lang="en-US" dirty="0"/>
              <a:t>, Inc created to develop software for Linux and Unix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A148D-5C7A-994B-B33D-9E91F1AD3008}"/>
              </a:ext>
            </a:extLst>
          </p:cNvPr>
          <p:cNvSpPr/>
          <p:nvPr/>
        </p:nvSpPr>
        <p:spPr>
          <a:xfrm>
            <a:off x="571500" y="2075646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2003– Novell purchases </a:t>
            </a:r>
            <a:r>
              <a:rPr lang="en-US" dirty="0" err="1"/>
              <a:t>Ximian</a:t>
            </a:r>
            <a:r>
              <a:rPr lang="en-US" dirty="0"/>
              <a:t> and Mono development continues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B34112-20C6-A542-8CC0-3031A8BD3F78}"/>
              </a:ext>
            </a:extLst>
          </p:cNvPr>
          <p:cNvSpPr/>
          <p:nvPr/>
        </p:nvSpPr>
        <p:spPr>
          <a:xfrm>
            <a:off x="571500" y="2665490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2007 – iOS and Android become ‘a thing’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78A2EB-DF97-2E4C-BFB4-9CE733917A43}"/>
              </a:ext>
            </a:extLst>
          </p:cNvPr>
          <p:cNvSpPr/>
          <p:nvPr/>
        </p:nvSpPr>
        <p:spPr>
          <a:xfrm>
            <a:off x="571500" y="3260923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2009 – </a:t>
            </a:r>
            <a:r>
              <a:rPr lang="en-US" dirty="0" err="1"/>
              <a:t>MonoTouch</a:t>
            </a:r>
            <a:r>
              <a:rPr lang="en-US" dirty="0"/>
              <a:t> released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2DE8FD-6430-364B-B948-1E5FE7DA7C66}"/>
              </a:ext>
            </a:extLst>
          </p:cNvPr>
          <p:cNvSpPr/>
          <p:nvPr/>
        </p:nvSpPr>
        <p:spPr>
          <a:xfrm>
            <a:off x="571500" y="3856356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2011 – Novell lays off Mono team, Xamarin formed as independent company by mono creators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74A64-4BA0-7145-940A-5383D67EC431}"/>
              </a:ext>
            </a:extLst>
          </p:cNvPr>
          <p:cNvSpPr/>
          <p:nvPr/>
        </p:nvSpPr>
        <p:spPr>
          <a:xfrm>
            <a:off x="571500" y="4451789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2014 – </a:t>
            </a:r>
            <a:r>
              <a:rPr lang="en-US" dirty="0" err="1"/>
              <a:t>Xamarin.Forms</a:t>
            </a:r>
            <a:r>
              <a:rPr lang="en-US" dirty="0"/>
              <a:t> released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9C68A-E26C-0A44-A42C-E7C89A189F6A}"/>
              </a:ext>
            </a:extLst>
          </p:cNvPr>
          <p:cNvSpPr/>
          <p:nvPr/>
        </p:nvSpPr>
        <p:spPr>
          <a:xfrm>
            <a:off x="571500" y="5047222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2016 – Microsoft purchases Xamarin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3A3023-655D-444D-BC29-9E53DCEFEE92}"/>
              </a:ext>
            </a:extLst>
          </p:cNvPr>
          <p:cNvSpPr/>
          <p:nvPr/>
        </p:nvSpPr>
        <p:spPr>
          <a:xfrm>
            <a:off x="571500" y="5642655"/>
            <a:ext cx="11240286" cy="40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2021 –Xamarin retired, Xamarin and </a:t>
            </a:r>
            <a:r>
              <a:rPr lang="en-US" dirty="0" err="1"/>
              <a:t>Xamarin.Forms</a:t>
            </a:r>
            <a:r>
              <a:rPr lang="en-US" dirty="0"/>
              <a:t> becomes MAUI</a:t>
            </a:r>
          </a:p>
        </p:txBody>
      </p:sp>
    </p:spTree>
    <p:extLst>
      <p:ext uri="{BB962C8B-B14F-4D97-AF65-F5344CB8AC3E}">
        <p14:creationId xmlns:p14="http://schemas.microsoft.com/office/powerpoint/2010/main" val="257606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2C874-AD18-684D-8381-FC3A8DBA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C#, Is that enough?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26511-C103-7D4A-9DF5-6ED28FB4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17" y="1070366"/>
            <a:ext cx="5393965" cy="47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218837-8F70-CB48-ADAE-EF171612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target Android, iOS or both?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73432-F414-6D41-89C7-4FEC535A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727392"/>
            <a:ext cx="10806430" cy="54032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D805F3-9C58-1B48-9CD7-A62A8BF79EA4}"/>
              </a:ext>
            </a:extLst>
          </p:cNvPr>
          <p:cNvSpPr/>
          <p:nvPr/>
        </p:nvSpPr>
        <p:spPr>
          <a:xfrm>
            <a:off x="807720" y="1843317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Who uses your app?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09326-8B83-A640-8ED7-537E245D8F0E}"/>
              </a:ext>
            </a:extLst>
          </p:cNvPr>
          <p:cNvSpPr/>
          <p:nvPr/>
        </p:nvSpPr>
        <p:spPr>
          <a:xfrm>
            <a:off x="807720" y="2659987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Can you control their devices?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8DE87-E4EF-924A-B62C-CB38B318DC6C}"/>
              </a:ext>
            </a:extLst>
          </p:cNvPr>
          <p:cNvSpPr/>
          <p:nvPr/>
        </p:nvSpPr>
        <p:spPr>
          <a:xfrm>
            <a:off x="807720" y="3476657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Do you know the demographics?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8299EF-C2F1-0C49-AC0A-30FDFAB5F44B}"/>
              </a:ext>
            </a:extLst>
          </p:cNvPr>
          <p:cNvSpPr/>
          <p:nvPr/>
        </p:nvSpPr>
        <p:spPr>
          <a:xfrm>
            <a:off x="807720" y="4288399"/>
            <a:ext cx="4865892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What OS versions should you support (Fragmentation)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30388-56BF-D542-B36F-262204C9C3DB}"/>
              </a:ext>
            </a:extLst>
          </p:cNvPr>
          <p:cNvSpPr/>
          <p:nvPr/>
        </p:nvSpPr>
        <p:spPr>
          <a:xfrm>
            <a:off x="1699982" y="5100141"/>
            <a:ext cx="4396018" cy="575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Fragmentation is now an iOS issue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40112-0400-984D-A5EE-D11098327AD6}"/>
              </a:ext>
            </a:extLst>
          </p:cNvPr>
          <p:cNvSpPr/>
          <p:nvPr/>
        </p:nvSpPr>
        <p:spPr>
          <a:xfrm>
            <a:off x="6370320" y="1166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gs.statcounter.com</a:t>
            </a:r>
            <a:r>
              <a:rPr lang="en-US" dirty="0">
                <a:hlinkClick r:id="rId3"/>
              </a:rPr>
              <a:t>/android-version-market-share/mobile-tablet/worldwide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F2AC2-A8DC-C748-9561-FCE64F8A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all those mobile guys have Macs?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EC8BF-968F-D344-9FCD-4A62E2070E98}"/>
              </a:ext>
            </a:extLst>
          </p:cNvPr>
          <p:cNvSpPr/>
          <p:nvPr/>
        </p:nvSpPr>
        <p:spPr>
          <a:xfrm>
            <a:off x="378114" y="1610772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Dedicated mobile </a:t>
            </a:r>
            <a:r>
              <a:rPr lang="en-US" dirty="0" err="1">
                <a:solidFill>
                  <a:prstClr val="white"/>
                </a:solidFill>
              </a:rPr>
              <a:t>devs</a:t>
            </a:r>
            <a:r>
              <a:rPr lang="en-US" dirty="0">
                <a:solidFill>
                  <a:prstClr val="white"/>
                </a:solidFill>
              </a:rPr>
              <a:t> skew toward Macs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F7703-804D-5849-9047-E05F9373B3C0}"/>
              </a:ext>
            </a:extLst>
          </p:cNvPr>
          <p:cNvSpPr/>
          <p:nvPr/>
        </p:nvSpPr>
        <p:spPr>
          <a:xfrm>
            <a:off x="386499" y="2298234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Many already have PCs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2807E-543B-F747-93B2-D2DBA69DCD4B}"/>
              </a:ext>
            </a:extLst>
          </p:cNvPr>
          <p:cNvSpPr/>
          <p:nvPr/>
        </p:nvSpPr>
        <p:spPr>
          <a:xfrm>
            <a:off x="381191" y="2944323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Windows and a Build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56347-8097-A54B-B97D-AF698E91565B}"/>
              </a:ext>
            </a:extLst>
          </p:cNvPr>
          <p:cNvSpPr/>
          <p:nvPr/>
        </p:nvSpPr>
        <p:spPr>
          <a:xfrm>
            <a:off x="756380" y="3571362"/>
            <a:ext cx="4884196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prstClr val="white"/>
                </a:solidFill>
              </a:rPr>
              <a:t>Need fat pipe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F4B33-5218-9A4B-875E-9C637ADEAD75}"/>
              </a:ext>
            </a:extLst>
          </p:cNvPr>
          <p:cNvSpPr/>
          <p:nvPr/>
        </p:nvSpPr>
        <p:spPr>
          <a:xfrm>
            <a:off x="752037" y="4217451"/>
            <a:ext cx="4896923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iOS Simulator??????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D6304-103D-2444-ACA4-5AC7F2356260}"/>
              </a:ext>
            </a:extLst>
          </p:cNvPr>
          <p:cNvSpPr/>
          <p:nvPr/>
        </p:nvSpPr>
        <p:spPr>
          <a:xfrm>
            <a:off x="378115" y="4879266"/>
            <a:ext cx="5262461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Parallels needs horse-power</a:t>
            </a:r>
          </a:p>
        </p:txBody>
      </p:sp>
      <p:pic>
        <p:nvPicPr>
          <p:cNvPr id="3074" name="Picture 2" descr="Image result for apple screw you">
            <a:extLst>
              <a:ext uri="{FF2B5EF4-FFF2-40B4-BE49-F238E27FC236}">
                <a16:creationId xmlns:a16="http://schemas.microsoft.com/office/drawing/2014/main" id="{7CAE5CA2-719A-D24A-8B73-AF3F38CF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85" y="1272662"/>
            <a:ext cx="59436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2F5E4-5FF6-A44E-89AE-00601B28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Apple…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9F3C5-E116-484E-AD16-777665E14136}"/>
              </a:ext>
            </a:extLst>
          </p:cNvPr>
          <p:cNvSpPr/>
          <p:nvPr/>
        </p:nvSpPr>
        <p:spPr>
          <a:xfrm>
            <a:off x="624840" y="2153566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Apple Accounts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36EDB-57C8-A146-A3A3-EFD1395063ED}"/>
              </a:ext>
            </a:extLst>
          </p:cNvPr>
          <p:cNvSpPr/>
          <p:nvPr/>
        </p:nvSpPr>
        <p:spPr>
          <a:xfrm>
            <a:off x="624840" y="2819672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Enterprise vs. 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FABBF-27D4-B540-8325-37083228B792}"/>
              </a:ext>
            </a:extLst>
          </p:cNvPr>
          <p:cNvSpPr/>
          <p:nvPr/>
        </p:nvSpPr>
        <p:spPr>
          <a:xfrm>
            <a:off x="624840" y="3505992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prstClr val="white"/>
                </a:solidFill>
              </a:rPr>
              <a:t>Developer.apple.com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5B32B-CFC7-CE4B-AD08-AF9F200239D3}"/>
              </a:ext>
            </a:extLst>
          </p:cNvPr>
          <p:cNvSpPr/>
          <p:nvPr/>
        </p:nvSpPr>
        <p:spPr>
          <a:xfrm>
            <a:off x="624840" y="4169179"/>
            <a:ext cx="5661288" cy="51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Needed for physical devices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E2524-5AF7-5941-ADB0-8935199A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00" y="2153566"/>
            <a:ext cx="4214738" cy="26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44889"/>
      </p:ext>
    </p:extLst>
  </p:cSld>
  <p:clrMapOvr>
    <a:masterClrMapping/>
  </p:clrMapOvr>
</p:sld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ster_100716" id="{04A3D33C-03BF-784A-8361-4605A4026E8D}" vid="{5E85041B-E579-7242-A5E9-3DBED271F5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D9CE1393071B489BF600220B5AAF8D" ma:contentTypeVersion="10" ma:contentTypeDescription="Create a new document." ma:contentTypeScope="" ma:versionID="d9386e682046a7a51a31dad2d2f8bda6">
  <xsd:schema xmlns:xsd="http://www.w3.org/2001/XMLSchema" xmlns:xs="http://www.w3.org/2001/XMLSchema" xmlns:p="http://schemas.microsoft.com/office/2006/metadata/properties" xmlns:ns2="30b37a6d-16ce-47e4-86a8-845424d2b9c1" xmlns:ns3="95019713-393c-4a4d-a828-5ce659f37839" targetNamespace="http://schemas.microsoft.com/office/2006/metadata/properties" ma:root="true" ma:fieldsID="e2c97f914c92a1a387d4835726ac5a88" ns2:_="" ns3:_="">
    <xsd:import namespace="30b37a6d-16ce-47e4-86a8-845424d2b9c1"/>
    <xsd:import namespace="95019713-393c-4a4d-a828-5ce659f37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37a6d-16ce-47e4-86a8-845424d2b9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19713-393c-4a4d-a828-5ce659f37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3A91F-3324-4EE4-8BF2-C3B78E1D1674}">
  <ds:schemaRefs>
    <ds:schemaRef ds:uri="9dc32095-d95f-42cf-993f-bcc1f153f4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E07A9E-BE61-4C9A-A4B3-CA1782BD8A92}">
  <ds:schemaRefs>
    <ds:schemaRef ds:uri="30b37a6d-16ce-47e4-86a8-845424d2b9c1"/>
    <ds:schemaRef ds:uri="95019713-393c-4a4d-a828-5ce659f37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8D97D8-3C52-47EE-88EC-CF46155D74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17045</TotalTime>
  <Words>389</Words>
  <Application>Microsoft Macintosh PowerPoint</Application>
  <PresentationFormat>Widescreen</PresentationFormat>
  <Paragraphs>78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Franklin Gothic Book</vt:lpstr>
      <vt:lpstr>Franklin Gothic Demi</vt:lpstr>
      <vt:lpstr>Franklin Gothic Medium Cond</vt:lpstr>
      <vt:lpstr>Wingdings</vt:lpstr>
      <vt:lpstr>MGNC_PPT_FINAL</vt:lpstr>
      <vt:lpstr>PowerPoint Presentation</vt:lpstr>
      <vt:lpstr>PowerPoint Presentation</vt:lpstr>
      <vt:lpstr>What is Xamarin?</vt:lpstr>
      <vt:lpstr>What’s Xamarin Forms then?</vt:lpstr>
      <vt:lpstr>A Brief History of Xamarin</vt:lpstr>
      <vt:lpstr>I know C#, Is that enough?</vt:lpstr>
      <vt:lpstr>Should I target Android, iOS or both?</vt:lpstr>
      <vt:lpstr>Why do all those mobile guys have Macs?</vt:lpstr>
      <vt:lpstr>Speaking of Apple…</vt:lpstr>
      <vt:lpstr>How about Android</vt:lpstr>
      <vt:lpstr>If I make an app, how do I distribute it?</vt:lpstr>
      <vt:lpstr>How hard is it to get into the stores?</vt:lpstr>
      <vt:lpstr>Android Lifecycle</vt:lpstr>
      <vt:lpstr>iOS Lifecycle</vt:lpstr>
      <vt:lpstr>Android Resources</vt:lpstr>
      <vt:lpstr>iOS Image Assets</vt:lpstr>
      <vt:lpstr>PowerPoint Presentation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 Miller</dc:creator>
  <cp:lastModifiedBy>Kevin E. Ford</cp:lastModifiedBy>
  <cp:revision>116</cp:revision>
  <dcterms:created xsi:type="dcterms:W3CDTF">1601-01-01T00:00:00Z</dcterms:created>
  <dcterms:modified xsi:type="dcterms:W3CDTF">2021-03-03T04:16:18Z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0x01010048D9CE1393071B489BF600220B5AAF8D</vt:lpwstr>
  </property>
</Properties>
</file>